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0"/>
  </p:notesMasterIdLst>
  <p:sldIdLst>
    <p:sldId id="422" r:id="rId5"/>
    <p:sldId id="1103" r:id="rId6"/>
    <p:sldId id="1102" r:id="rId7"/>
    <p:sldId id="417" r:id="rId8"/>
    <p:sldId id="41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Verstappen" initials="AV" lastIdx="3" clrIdx="0">
    <p:extLst>
      <p:ext uri="{19B8F6BF-5375-455C-9EA6-DF929625EA0E}">
        <p15:presenceInfo xmlns:p15="http://schemas.microsoft.com/office/powerpoint/2012/main" userId="S::Alex.Verstappen@BrightCubes.nl::90a03e5a-0264-4093-9c95-a2032ab65fb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63E47"/>
    <a:srgbClr val="CD762B"/>
    <a:srgbClr val="A5B6CF"/>
    <a:srgbClr val="EBB46B"/>
    <a:srgbClr val="D4DCE8"/>
    <a:srgbClr val="D28230"/>
    <a:srgbClr val="E49938"/>
    <a:srgbClr val="31AE76"/>
    <a:srgbClr val="DE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ijl, licht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jl, gemiddeld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581" autoAdjust="0"/>
  </p:normalViewPr>
  <p:slideViewPr>
    <p:cSldViewPr>
      <p:cViewPr varScale="1">
        <p:scale>
          <a:sx n="81" d="100"/>
          <a:sy n="81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210" d="100"/>
        <a:sy n="2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7F5A-DE66-407D-AD7A-E218D3FE5E66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D2EC-17D1-4C2E-AF75-B4E545DA1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92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BD2EC-17D1-4C2E-AF75-B4E545DA1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3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70F3CF-0D5E-4EEF-B549-1BB09395474E}"/>
              </a:ext>
            </a:extLst>
          </p:cNvPr>
          <p:cNvSpPr/>
          <p:nvPr userDrawn="1"/>
        </p:nvSpPr>
        <p:spPr>
          <a:xfrm>
            <a:off x="0" y="0"/>
            <a:ext cx="12192000" cy="4905164"/>
          </a:xfrm>
          <a:prstGeom prst="rect">
            <a:avLst/>
          </a:prstGeom>
          <a:gradFill>
            <a:gsLst>
              <a:gs pos="98000">
                <a:srgbClr val="CD762B"/>
              </a:gs>
              <a:gs pos="0">
                <a:srgbClr val="D28230"/>
              </a:gs>
              <a:gs pos="61000">
                <a:srgbClr val="CD762B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327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2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5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4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9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86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67078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gradFill>
            <a:gsLst>
              <a:gs pos="0">
                <a:srgbClr val="D28230"/>
              </a:gs>
              <a:gs pos="100000">
                <a:srgbClr val="CD762B"/>
              </a:gs>
            </a:gsLst>
            <a:lin ang="8100000" scaled="1"/>
          </a:gradFill>
          <a:ln w="3175"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9" y="410649"/>
            <a:ext cx="10571998" cy="62125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0D88FE9-048C-485D-9D89-6BA5A9DE0A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257" y="6229489"/>
            <a:ext cx="562512" cy="59687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6EC7F82-343A-43C4-BCB9-A20A4DD223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3332" y="259610"/>
            <a:ext cx="2469442" cy="9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4AC7A-A144-4B39-8C80-D8977E7C2D45}"/>
              </a:ext>
            </a:extLst>
          </p:cNvPr>
          <p:cNvSpPr txBox="1"/>
          <p:nvPr userDrawn="1"/>
        </p:nvSpPr>
        <p:spPr>
          <a:xfrm>
            <a:off x="623392" y="6397123"/>
            <a:ext cx="2124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Bright Ideas, Cubes Solutions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174672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rgbClr val="363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1670789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gradFill>
            <a:gsLst>
              <a:gs pos="0">
                <a:srgbClr val="D28230"/>
              </a:gs>
              <a:gs pos="100000">
                <a:srgbClr val="CD762B"/>
              </a:gs>
            </a:gsLst>
            <a:lin ang="8100000" scaled="1"/>
          </a:gradFill>
          <a:ln w="3175"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729" y="410649"/>
            <a:ext cx="10571998" cy="62125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0D88FE9-048C-485D-9D89-6BA5A9DE0A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257" y="6229489"/>
            <a:ext cx="562512" cy="59687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6EC7F82-343A-43C4-BCB9-A20A4DD223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3332" y="259610"/>
            <a:ext cx="2469442" cy="92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4AC7A-A144-4B39-8C80-D8977E7C2D45}"/>
              </a:ext>
            </a:extLst>
          </p:cNvPr>
          <p:cNvSpPr txBox="1"/>
          <p:nvPr userDrawn="1"/>
        </p:nvSpPr>
        <p:spPr>
          <a:xfrm>
            <a:off x="623392" y="6397123"/>
            <a:ext cx="2124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rgbClr val="FFFFFF"/>
                </a:solidFill>
              </a:rPr>
              <a:t>Bright Ideas, Cubes Solutions</a:t>
            </a:r>
            <a:endParaRPr lang="en-NL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1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98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2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166687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1" y="451513"/>
            <a:ext cx="10571998" cy="6958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Afbeelding 3" descr="Afbeelding met tekening, bord&#10;&#10;Automatisch gegenereerde beschrijving">
            <a:extLst>
              <a:ext uri="{FF2B5EF4-FFF2-40B4-BE49-F238E27FC236}">
                <a16:creationId xmlns:a16="http://schemas.microsoft.com/office/drawing/2014/main" id="{5861B7B0-990E-4E5C-87C6-D9B13E3688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0776" y="392715"/>
            <a:ext cx="2016224" cy="7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/>
              <a:pPr/>
              <a:t>2/20/2023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8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82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/var/folders/dh/_mbg06xn5j5brtglqg5kg8b00000gn/T/com.microsoft.Word/WebArchiveCopyPasteTempFiles/g29VKB4UU0P+ffqBq4s4sgCIIgCIIgCIIgCIIgCIIgCIIgCIIgCIIgCIIgCIIgCIL8Af4DG9hx2WuwxrIAAAAASUVORK5CYII=" TargetMode="External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40.png"/><Relationship Id="rId21" Type="http://schemas.openxmlformats.org/officeDocument/2006/relationships/image" Target="../media/image52.png"/><Relationship Id="rId7" Type="http://schemas.openxmlformats.org/officeDocument/2006/relationships/image" Target="../media/image42.png"/><Relationship Id="rId12" Type="http://schemas.openxmlformats.org/officeDocument/2006/relationships/image" Target="file:////var/folders/dh/_mbg06xn5j5brtglqg5kg8b00000gn/T/com.microsoft.Word/WebArchiveCopyPasteTempFiles/fP7R+wYNGjRo0KBBgwYNGjRo0KBBgwYNGjRo0KBBgwYNGjRo0KBBgwYNGjRo8GX8D8sZOhPV9AtvAAAAAElFTkSuQmCC" TargetMode="External"/><Relationship Id="rId17" Type="http://schemas.openxmlformats.org/officeDocument/2006/relationships/image" Target="../media/image48.jpe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7.pn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file:////var/folders/dh/_mbg06xn5j5brtglqg5kg8b00000gn/T/com.microsoft.Word/WebArchiveCopyPasteTempFiles/E38Dw34ugUN31BUAAAAAElFTkSuQmCC" TargetMode="External"/><Relationship Id="rId11" Type="http://schemas.openxmlformats.org/officeDocument/2006/relationships/image" Target="../media/image44.png"/><Relationship Id="rId24" Type="http://schemas.openxmlformats.org/officeDocument/2006/relationships/image" Target="../media/image55.pn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file:////var/folders/dh/_mbg06xn5j5brtglqg5kg8b00000gn/T/com.microsoft.Word/WebArchiveCopyPasteTempFiles/A8eMTpkvlB1yQAAAABJRU5ErkJggg==" TargetMode="External"/><Relationship Id="rId19" Type="http://schemas.openxmlformats.org/officeDocument/2006/relationships/image" Target="../media/image50.png"/><Relationship Id="rId4" Type="http://schemas.openxmlformats.org/officeDocument/2006/relationships/image" Target="file:////var/folders/dh/_mbg06xn5j5brtglqg5kg8b00000gn/T/com.microsoft.Word/WebArchiveCopyPasteTempFiles/HTAV+EAAAAASUVORK5CYII=" TargetMode="External"/><Relationship Id="rId9" Type="http://schemas.openxmlformats.org/officeDocument/2006/relationships/image" Target="../media/image43.png"/><Relationship Id="rId14" Type="http://schemas.openxmlformats.org/officeDocument/2006/relationships/image" Target="file:////var/folders/dh/_mbg06xn5j5brtglqg5kg8b00000gn/T/com.microsoft.Word/WebArchiveCopyPasteTempFiles/da+9SiTnHtSf8Hb39YsDQLGlIAAAAASUVORK5CYII=" TargetMode="External"/><Relationship Id="rId2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D038D-2494-AB40-B609-A98076C7E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41" y="260648"/>
            <a:ext cx="6696744" cy="1015825"/>
          </a:xfrm>
          <a:noFill/>
          <a:ln>
            <a:noFill/>
          </a:ln>
        </p:spPr>
        <p:txBody>
          <a:bodyPr/>
          <a:lstStyle/>
          <a:p>
            <a:r>
              <a:rPr lang="nl-NL" sz="6600" dirty="0">
                <a:solidFill>
                  <a:schemeClr val="bg1"/>
                </a:solidFill>
                <a:effectLst/>
              </a:rPr>
              <a:t>Bright Cubes</a:t>
            </a:r>
            <a:endParaRPr lang="nl-NL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32D915D-2C32-4548-8A5C-A9B01FA666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459AAE4-39EC-4D46-9533-8D9F0D269F57}"/>
              </a:ext>
            </a:extLst>
          </p:cNvPr>
          <p:cNvSpPr txBox="1">
            <a:spLocks/>
          </p:cNvSpPr>
          <p:nvPr/>
        </p:nvSpPr>
        <p:spPr>
          <a:xfrm>
            <a:off x="263352" y="1142179"/>
            <a:ext cx="6924161" cy="54777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NL" sz="2700" i="1" dirty="0"/>
              <a:t>“Bright </a:t>
            </a:r>
            <a:r>
              <a:rPr lang="nl-NL" sz="2700" i="1" dirty="0" err="1"/>
              <a:t>Ideas</a:t>
            </a:r>
            <a:r>
              <a:rPr lang="nl-NL" sz="2700" i="1" dirty="0"/>
              <a:t>, </a:t>
            </a:r>
            <a:r>
              <a:rPr lang="nl-NL" sz="2700" i="1" dirty="0" err="1"/>
              <a:t>Cubed</a:t>
            </a:r>
            <a:r>
              <a:rPr lang="nl-NL" sz="2700" i="1" dirty="0"/>
              <a:t> Solutions”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DBA203-1FDD-4DC0-95EE-355A049A72F5}"/>
              </a:ext>
            </a:extLst>
          </p:cNvPr>
          <p:cNvSpPr/>
          <p:nvPr/>
        </p:nvSpPr>
        <p:spPr>
          <a:xfrm rot="19080140">
            <a:off x="7849228" y="-2189006"/>
            <a:ext cx="4481849" cy="4378010"/>
          </a:xfrm>
          <a:prstGeom prst="roundRect">
            <a:avLst>
              <a:gd name="adj" fmla="val 4699"/>
            </a:avLst>
          </a:prstGeom>
          <a:solidFill>
            <a:srgbClr val="CD76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6AE8F-F59C-4573-9FAB-CA23A360528F}"/>
              </a:ext>
            </a:extLst>
          </p:cNvPr>
          <p:cNvGrpSpPr/>
          <p:nvPr/>
        </p:nvGrpSpPr>
        <p:grpSpPr>
          <a:xfrm>
            <a:off x="0" y="4184789"/>
            <a:ext cx="12192000" cy="2673211"/>
            <a:chOff x="0" y="4184789"/>
            <a:chExt cx="12192000" cy="2673211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4145AEFC-56F4-AB47-A314-C1FD9D82E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95000"/>
                      </a14:imgEffect>
                    </a14:imgLayer>
                  </a14:imgProps>
                </a:ext>
              </a:extLst>
            </a:blip>
            <a:srcRect l="428" t="-11074" r="222" b="24536"/>
            <a:stretch/>
          </p:blipFill>
          <p:spPr>
            <a:xfrm>
              <a:off x="0" y="4978777"/>
              <a:ext cx="12192000" cy="1879223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E9B4C87-253B-4594-BE1B-0279067022E2}"/>
                </a:ext>
              </a:extLst>
            </p:cNvPr>
            <p:cNvSpPr/>
            <p:nvPr/>
          </p:nvSpPr>
          <p:spPr>
            <a:xfrm rot="16200000">
              <a:off x="282882" y="4997965"/>
              <a:ext cx="497942" cy="1063706"/>
            </a:xfrm>
            <a:prstGeom prst="roundRect">
              <a:avLst>
                <a:gd name="adj" fmla="val 4699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40EE6F8-D749-436A-A549-D1A6902853C1}"/>
                </a:ext>
              </a:extLst>
            </p:cNvPr>
            <p:cNvSpPr/>
            <p:nvPr/>
          </p:nvSpPr>
          <p:spPr>
            <a:xfrm rot="2687350">
              <a:off x="1717895" y="4184789"/>
              <a:ext cx="497942" cy="1063706"/>
            </a:xfrm>
            <a:prstGeom prst="roundRect">
              <a:avLst>
                <a:gd name="adj" fmla="val 4699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539E543-5274-4A93-B25E-C05FE73A57F8}"/>
                </a:ext>
              </a:extLst>
            </p:cNvPr>
            <p:cNvSpPr/>
            <p:nvPr/>
          </p:nvSpPr>
          <p:spPr>
            <a:xfrm rot="5400000">
              <a:off x="620787" y="4162118"/>
              <a:ext cx="497942" cy="1739516"/>
            </a:xfrm>
            <a:prstGeom prst="roundRect">
              <a:avLst>
                <a:gd name="adj" fmla="val 4699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12" name="Titel 1">
            <a:extLst>
              <a:ext uri="{FF2B5EF4-FFF2-40B4-BE49-F238E27FC236}">
                <a16:creationId xmlns:a16="http://schemas.microsoft.com/office/drawing/2014/main" id="{87932730-6B02-B9ED-030D-7923712F15BB}"/>
              </a:ext>
            </a:extLst>
          </p:cNvPr>
          <p:cNvSpPr txBox="1">
            <a:spLocks/>
          </p:cNvSpPr>
          <p:nvPr/>
        </p:nvSpPr>
        <p:spPr>
          <a:xfrm>
            <a:off x="263352" y="2844156"/>
            <a:ext cx="6924161" cy="54777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nl-NL" sz="2700" i="1" dirty="0"/>
              <a:t>Data </a:t>
            </a:r>
            <a:r>
              <a:rPr lang="nl-NL" sz="2700" i="1" dirty="0" err="1"/>
              <a:t>Build</a:t>
            </a:r>
            <a:r>
              <a:rPr lang="nl-NL" sz="2700" i="1" dirty="0"/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55045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5D80-182D-57C4-4072-6AE4ED7F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4E43-AD20-BD57-01C2-D401BC6C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DBT?</a:t>
            </a:r>
          </a:p>
          <a:p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je DBT gebruiken?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8624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C2063D-B468-1541-B688-7C31CD68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Motus</a:t>
            </a:r>
            <a:r>
              <a:rPr lang="nl-NL" dirty="0"/>
              <a:t> (Bright Cubes </a:t>
            </a:r>
            <a:r>
              <a:rPr lang="nl-NL" dirty="0" err="1"/>
              <a:t>framework</a:t>
            </a:r>
            <a:r>
              <a:rPr lang="nl-NL" dirty="0"/>
              <a:t>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CD775E-6651-486E-BC59-AEA44A6D9E3B}"/>
              </a:ext>
            </a:extLst>
          </p:cNvPr>
          <p:cNvGrpSpPr/>
          <p:nvPr/>
        </p:nvGrpSpPr>
        <p:grpSpPr>
          <a:xfrm>
            <a:off x="1451484" y="2050976"/>
            <a:ext cx="1692188" cy="1152128"/>
            <a:chOff x="2207568" y="2204864"/>
            <a:chExt cx="1692188" cy="115212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9A9CF7-4DB0-4863-96EB-FF890EB6DEF4}"/>
                </a:ext>
              </a:extLst>
            </p:cNvPr>
            <p:cNvSpPr/>
            <p:nvPr/>
          </p:nvSpPr>
          <p:spPr>
            <a:xfrm>
              <a:off x="2207568" y="2996952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019C3F6-2D23-425A-A0A2-2ABCCE234619}"/>
                </a:ext>
              </a:extLst>
            </p:cNvPr>
            <p:cNvSpPr/>
            <p:nvPr/>
          </p:nvSpPr>
          <p:spPr>
            <a:xfrm>
              <a:off x="2639616" y="2996952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6A1F11D-B903-4C2B-9898-BA3BC2ADA577}"/>
                </a:ext>
              </a:extLst>
            </p:cNvPr>
            <p:cNvSpPr/>
            <p:nvPr/>
          </p:nvSpPr>
          <p:spPr>
            <a:xfrm>
              <a:off x="2639616" y="2601162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5AABCEC-A0F6-4308-B846-99BB399935B0}"/>
                </a:ext>
              </a:extLst>
            </p:cNvPr>
            <p:cNvSpPr/>
            <p:nvPr/>
          </p:nvSpPr>
          <p:spPr>
            <a:xfrm>
              <a:off x="3069196" y="2604853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FDCA0A-340C-4481-9407-F2EE1F417AA2}"/>
                </a:ext>
              </a:extLst>
            </p:cNvPr>
            <p:cNvSpPr/>
            <p:nvPr/>
          </p:nvSpPr>
          <p:spPr>
            <a:xfrm>
              <a:off x="3069196" y="2204864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C7104-C70C-4625-A421-C978CF15EAE0}"/>
                </a:ext>
              </a:extLst>
            </p:cNvPr>
            <p:cNvSpPr/>
            <p:nvPr/>
          </p:nvSpPr>
          <p:spPr>
            <a:xfrm>
              <a:off x="3503712" y="2204864"/>
              <a:ext cx="396044" cy="360040"/>
            </a:xfrm>
            <a:prstGeom prst="roundRect">
              <a:avLst>
                <a:gd name="adj" fmla="val 3295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049D203-0DF5-4434-A533-D2858B47F166}"/>
              </a:ext>
            </a:extLst>
          </p:cNvPr>
          <p:cNvGrpSpPr/>
          <p:nvPr/>
        </p:nvGrpSpPr>
        <p:grpSpPr>
          <a:xfrm>
            <a:off x="8609187" y="2050976"/>
            <a:ext cx="2275345" cy="1224136"/>
            <a:chOff x="8429000" y="2204864"/>
            <a:chExt cx="2275345" cy="1224136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FDEF30BA-17D5-4F2D-8BFB-33EF900EF082}"/>
                </a:ext>
              </a:extLst>
            </p:cNvPr>
            <p:cNvSpPr/>
            <p:nvPr/>
          </p:nvSpPr>
          <p:spPr>
            <a:xfrm>
              <a:off x="8436260" y="2204864"/>
              <a:ext cx="2264549" cy="360040"/>
            </a:xfrm>
            <a:prstGeom prst="homePlate">
              <a:avLst/>
            </a:prstGeom>
            <a:gradFill>
              <a:gsLst>
                <a:gs pos="0">
                  <a:srgbClr val="D28230"/>
                </a:gs>
                <a:gs pos="100000">
                  <a:srgbClr val="CD762B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D51F1781-88BE-433E-AA82-B2DD77A2AB50}"/>
                </a:ext>
              </a:extLst>
            </p:cNvPr>
            <p:cNvSpPr/>
            <p:nvPr/>
          </p:nvSpPr>
          <p:spPr>
            <a:xfrm>
              <a:off x="8430488" y="2636912"/>
              <a:ext cx="2264549" cy="360040"/>
            </a:xfrm>
            <a:prstGeom prst="homePlate">
              <a:avLst/>
            </a:prstGeom>
            <a:gradFill>
              <a:gsLst>
                <a:gs pos="0">
                  <a:srgbClr val="D28230"/>
                </a:gs>
                <a:gs pos="100000">
                  <a:srgbClr val="CD762B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55B15B78-5DEB-4849-838D-32C91E46D2A7}"/>
                </a:ext>
              </a:extLst>
            </p:cNvPr>
            <p:cNvSpPr/>
            <p:nvPr/>
          </p:nvSpPr>
          <p:spPr>
            <a:xfrm>
              <a:off x="8429000" y="3068960"/>
              <a:ext cx="2275345" cy="360040"/>
            </a:xfrm>
            <a:prstGeom prst="homePlate">
              <a:avLst/>
            </a:prstGeom>
            <a:gradFill>
              <a:gsLst>
                <a:gs pos="0">
                  <a:srgbClr val="D28230"/>
                </a:gs>
                <a:gs pos="100000">
                  <a:srgbClr val="CD762B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190A9821-AEE7-413E-B1E7-BCFCD768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839" y="1988840"/>
            <a:ext cx="1286272" cy="128627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2279A-93E1-42F2-9903-528F42FE52E2}"/>
              </a:ext>
            </a:extLst>
          </p:cNvPr>
          <p:cNvGrpSpPr/>
          <p:nvPr/>
        </p:nvGrpSpPr>
        <p:grpSpPr>
          <a:xfrm>
            <a:off x="7268407" y="4255978"/>
            <a:ext cx="1311869" cy="1252376"/>
            <a:chOff x="7448427" y="4728966"/>
            <a:chExt cx="1311869" cy="1252376"/>
          </a:xfrm>
        </p:grpSpPr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C2117FF9-1A70-48A7-8B52-A19FE9F7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6200" y="4728966"/>
              <a:ext cx="396044" cy="396044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EC209808-C011-48FC-A35C-768A26BDA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252" y="5375415"/>
              <a:ext cx="396044" cy="396044"/>
            </a:xfrm>
            <a:prstGeom prst="rect">
              <a:avLst/>
            </a:prstGeom>
          </p:spPr>
        </p:pic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743772C8-7B8B-4FDA-8EFD-A3BCD2F8E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8427" y="5374881"/>
              <a:ext cx="396044" cy="396044"/>
            </a:xfrm>
            <a:prstGeom prst="rect">
              <a:avLst/>
            </a:prstGeom>
          </p:spPr>
        </p:pic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ABB2B95E-7AAE-493E-80B4-714C826E6ED9}"/>
                </a:ext>
              </a:extLst>
            </p:cNvPr>
            <p:cNvSpPr/>
            <p:nvPr/>
          </p:nvSpPr>
          <p:spPr>
            <a:xfrm rot="6300870">
              <a:off x="8353963" y="4979156"/>
              <a:ext cx="297918" cy="291750"/>
            </a:xfrm>
            <a:prstGeom prst="bentArrow">
              <a:avLst>
                <a:gd name="adj1" fmla="val 36772"/>
                <a:gd name="adj2" fmla="val 8829"/>
                <a:gd name="adj3" fmla="val 25000"/>
                <a:gd name="adj4" fmla="val 77114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DE5A991F-E5A1-4D8A-A92D-D10916D9DD4C}"/>
                </a:ext>
              </a:extLst>
            </p:cNvPr>
            <p:cNvSpPr/>
            <p:nvPr/>
          </p:nvSpPr>
          <p:spPr>
            <a:xfrm>
              <a:off x="7536160" y="4957853"/>
              <a:ext cx="311006" cy="307352"/>
            </a:xfrm>
            <a:prstGeom prst="bentArrow">
              <a:avLst>
                <a:gd name="adj1" fmla="val 27769"/>
                <a:gd name="adj2" fmla="val 9089"/>
                <a:gd name="adj3" fmla="val 25000"/>
                <a:gd name="adj4" fmla="val 75457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30" name="Arrow: Bent 29">
              <a:extLst>
                <a:ext uri="{FF2B5EF4-FFF2-40B4-BE49-F238E27FC236}">
                  <a16:creationId xmlns:a16="http://schemas.microsoft.com/office/drawing/2014/main" id="{5AE0A18D-D4D4-4960-9E37-0AAE5E583276}"/>
                </a:ext>
              </a:extLst>
            </p:cNvPr>
            <p:cNvSpPr/>
            <p:nvPr/>
          </p:nvSpPr>
          <p:spPr>
            <a:xfrm rot="14280763">
              <a:off x="7954450" y="5673020"/>
              <a:ext cx="282326" cy="334317"/>
            </a:xfrm>
            <a:prstGeom prst="bentArrow">
              <a:avLst>
                <a:gd name="adj1" fmla="val 16132"/>
                <a:gd name="adj2" fmla="val 8245"/>
                <a:gd name="adj3" fmla="val 25000"/>
                <a:gd name="adj4" fmla="val 75000"/>
              </a:avLst>
            </a:prstGeom>
            <a:solidFill>
              <a:srgbClr val="CD76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D9E3C9A-0752-45F9-986F-5AE66EEE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186" y="4149080"/>
            <a:ext cx="1286273" cy="12862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EC7C93-E892-481D-927A-240E5C1403C2}"/>
              </a:ext>
            </a:extLst>
          </p:cNvPr>
          <p:cNvSpPr txBox="1"/>
          <p:nvPr/>
        </p:nvSpPr>
        <p:spPr>
          <a:xfrm>
            <a:off x="1019436" y="3287350"/>
            <a:ext cx="385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FF"/>
                </a:solidFill>
              </a:rPr>
              <a:t>Way-of-Working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Specific &amp; measurable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Agile solutions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Data-driven decisions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F05B62-EA00-4FCC-83BD-17A046DCCB90}"/>
              </a:ext>
            </a:extLst>
          </p:cNvPr>
          <p:cNvSpPr txBox="1"/>
          <p:nvPr/>
        </p:nvSpPr>
        <p:spPr>
          <a:xfrm>
            <a:off x="4684638" y="3294683"/>
            <a:ext cx="3592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FF"/>
                </a:solidFill>
              </a:rPr>
              <a:t>Stakeholder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Assessment of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Provide each stakeholder with tailored level of detail and frequency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B3F8D-228D-4BC5-B938-3FE661D2114D}"/>
              </a:ext>
            </a:extLst>
          </p:cNvPr>
          <p:cNvSpPr txBox="1"/>
          <p:nvPr/>
        </p:nvSpPr>
        <p:spPr>
          <a:xfrm>
            <a:off x="8265774" y="3299513"/>
            <a:ext cx="3306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FF"/>
                </a:solidFill>
              </a:rPr>
              <a:t>Maturity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Assessment of technology maturity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Step-by-step guideline through roadmap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799746-B863-4D27-B2F1-72ABD601BD46}"/>
              </a:ext>
            </a:extLst>
          </p:cNvPr>
          <p:cNvSpPr txBox="1"/>
          <p:nvPr/>
        </p:nvSpPr>
        <p:spPr>
          <a:xfrm>
            <a:off x="6446757" y="5445224"/>
            <a:ext cx="3897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FF"/>
                </a:solidFill>
              </a:rPr>
              <a:t>Knowledge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Client specific knowledge sharing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Public knowledge sharing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Access to external technology &amp; methodology professionals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668198-2D48-4276-ACA0-AAFE2EEFB2CA}"/>
              </a:ext>
            </a:extLst>
          </p:cNvPr>
          <p:cNvSpPr txBox="1"/>
          <p:nvPr/>
        </p:nvSpPr>
        <p:spPr>
          <a:xfrm>
            <a:off x="2423592" y="5503188"/>
            <a:ext cx="3897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FFFF"/>
                </a:solidFill>
              </a:rPr>
              <a:t>Case analyser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Provide overview of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Define specific customer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Specify Bright Cubes’ value for case</a:t>
            </a:r>
          </a:p>
        </p:txBody>
      </p:sp>
    </p:spTree>
    <p:extLst>
      <p:ext uri="{BB962C8B-B14F-4D97-AF65-F5344CB8AC3E}">
        <p14:creationId xmlns:p14="http://schemas.microsoft.com/office/powerpoint/2010/main" val="233362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5FEEB-BB41-472E-8994-6EF99D67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clients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830C7C3-EB0A-A44F-93E7-A45C04F30DFD}"/>
              </a:ext>
            </a:extLst>
          </p:cNvPr>
          <p:cNvSpPr txBox="1"/>
          <p:nvPr/>
        </p:nvSpPr>
        <p:spPr>
          <a:xfrm>
            <a:off x="10891157" y="7021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8FF11F0-EC70-BF4E-A9ED-E115E0C92FA7}"/>
              </a:ext>
            </a:extLst>
          </p:cNvPr>
          <p:cNvSpPr txBox="1"/>
          <p:nvPr/>
        </p:nvSpPr>
        <p:spPr>
          <a:xfrm>
            <a:off x="9895114" y="718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CABAA6-CF38-7A48-85DD-0504D5B54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625" y="4184190"/>
            <a:ext cx="1202147" cy="120214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86F4FDE-C41D-A540-95E7-708C6F24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625" y="4157506"/>
            <a:ext cx="1209804" cy="120214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6B286C7-1FE5-DA4D-8189-95FEC2C81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02" y="1736812"/>
            <a:ext cx="1454598" cy="145459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17E85C5E-C27E-B442-8F62-121160E3F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935" y="3004226"/>
            <a:ext cx="1209804" cy="1202147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355E4D5-77BA-234F-9A9F-6990A6A25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2859" y="3038646"/>
            <a:ext cx="1202147" cy="1202147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25F6E2B-FDA9-D640-B1AF-F1D12BA7CA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6325" y="4142772"/>
            <a:ext cx="1209804" cy="120214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234FB214-50EA-574D-B64F-489BD85E4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085" y="5123519"/>
            <a:ext cx="1202147" cy="1202147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2FF630B-FFA1-164E-8D83-B86334BBA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2195" y="3051374"/>
            <a:ext cx="1209804" cy="1202147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1009D275-31D9-5B45-9739-895E6C0EC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734" y="5107805"/>
            <a:ext cx="1209804" cy="1202147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45DD218F-EB0A-814B-936D-308041E850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2476" y="1819020"/>
            <a:ext cx="1209804" cy="1202147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BCE99914-3B49-4348-9E25-981E42E4B7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432" y="1842336"/>
            <a:ext cx="1202147" cy="1202147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87F42E47-2A44-FF4F-B9AE-50F758DB7C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7134" y="2994563"/>
            <a:ext cx="1202147" cy="120214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9653AD17-EB39-1D40-B32B-9AD6F54864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36484" y="5189325"/>
            <a:ext cx="1209804" cy="1202147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8804B01-3B21-3B40-8F47-8B4D97CD8E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0268" y="4187910"/>
            <a:ext cx="1202147" cy="1202147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DA308693-8702-6E44-99EC-C4B1AACCE6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95191" y="2985763"/>
            <a:ext cx="1209804" cy="1202147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1FB92EE5-C932-7A45-B746-D99AE7FD734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99543" y="1799341"/>
            <a:ext cx="1202147" cy="1202147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782783BC-1ECD-A04F-A280-D2A904E8BA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81347" y="5123519"/>
            <a:ext cx="1209804" cy="1202147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A435FF90-B3B4-A544-8B07-40425EBD0C4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968" y="3001488"/>
            <a:ext cx="1202147" cy="1202147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73522878-1ED3-D24F-859D-C592626A51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0968" y="4189795"/>
            <a:ext cx="1209804" cy="1202147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C4296985-3BB6-6541-8086-D1D0BF2E57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45292" y="4147776"/>
            <a:ext cx="1202147" cy="1202147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33F1F37D-7CCB-6446-A5A1-7698C4A3AF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05025" y="3030926"/>
            <a:ext cx="1209804" cy="1202147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D32BF335-44F9-6B42-AC7C-89D8E478F0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0454" y="1850935"/>
            <a:ext cx="1202147" cy="1202147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68B67E07-D9A9-DF47-A87E-E44E7B500B6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53715" y="5096094"/>
            <a:ext cx="1209804" cy="1202147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75F2B895-61A6-7140-9A78-ABF961F10C2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566145" y="5189325"/>
            <a:ext cx="1202147" cy="1202147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8CA0A94-1860-0A49-B6EB-E6FB5C9D2D9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7448" y="5096095"/>
            <a:ext cx="1209804" cy="1202147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1A7A948F-CFF1-B24B-B155-BA107FDC91B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392917" y="1839955"/>
            <a:ext cx="1202147" cy="1202147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07B9EE9-BBCD-8741-88AF-689DF4D7397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409132" y="4196710"/>
            <a:ext cx="1202147" cy="1202147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2BDB2ED8-1F72-D743-B693-3D10D37E6A9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821717" y="4253521"/>
            <a:ext cx="1209804" cy="1202147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BB380DB7-F1DE-8F43-947A-FAF1710CFA6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10651" y="1850936"/>
            <a:ext cx="1202147" cy="1202147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11720D8D-77AF-584C-A130-98E8AD5D02A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33818" y="3006873"/>
            <a:ext cx="1209804" cy="12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9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7DDD45-53BF-BB4A-9664-8AC72121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partners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C33946B-C4C3-4240-8AF9-024AE5055BB2}"/>
              </a:ext>
            </a:extLst>
          </p:cNvPr>
          <p:cNvSpPr txBox="1">
            <a:spLocks/>
          </p:cNvSpPr>
          <p:nvPr/>
        </p:nvSpPr>
        <p:spPr>
          <a:xfrm>
            <a:off x="801288" y="152636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NL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C84CD57-584B-EA4B-8CEB-95B4044B49CA}"/>
              </a:ext>
            </a:extLst>
          </p:cNvPr>
          <p:cNvSpPr/>
          <p:nvPr/>
        </p:nvSpPr>
        <p:spPr>
          <a:xfrm>
            <a:off x="4636305" y="3244334"/>
            <a:ext cx="291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Software: Stakeholders</a:t>
            </a:r>
            <a:endParaRPr lang="nl-NL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38FD091-2420-3540-A83F-1C9742704537}"/>
              </a:ext>
            </a:extLst>
          </p:cNvPr>
          <p:cNvSpPr txBox="1">
            <a:spLocks/>
          </p:cNvSpPr>
          <p:nvPr/>
        </p:nvSpPr>
        <p:spPr>
          <a:xfrm>
            <a:off x="962401" y="603913"/>
            <a:ext cx="10571998" cy="69581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nl-NL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3B8A968-7282-CD44-A1DF-A39016D7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510" y="2379801"/>
            <a:ext cx="12850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8" name="Afbeelding 1" descr="Amazon Web Services - Wikipedia">
            <a:extLst>
              <a:ext uri="{FF2B5EF4-FFF2-40B4-BE49-F238E27FC236}">
                <a16:creationId xmlns:a16="http://schemas.microsoft.com/office/drawing/2014/main" id="{9275294A-3C13-F243-BEA7-DD4E6BD06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08" y="2232971"/>
            <a:ext cx="1045143" cy="62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4D23A920-5FBE-3A41-AD15-58D3DF2B7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114" y="426965"/>
            <a:ext cx="12850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10" name="Afbeelding 3" descr="Deploying an Application with Kubernetes | by David Seybold | Design and  Tech.Co | Medium">
            <a:extLst>
              <a:ext uri="{FF2B5EF4-FFF2-40B4-BE49-F238E27FC236}">
                <a16:creationId xmlns:a16="http://schemas.microsoft.com/office/drawing/2014/main" id="{8F6979F7-4C0C-B345-86D6-08B9FEE90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3" t="5237" r="24913" b="4758"/>
          <a:stretch>
            <a:fillRect/>
          </a:stretch>
        </p:blipFill>
        <p:spPr bwMode="auto">
          <a:xfrm>
            <a:off x="6470154" y="2113215"/>
            <a:ext cx="960940" cy="89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fbeelding 4" descr="Getting started with Ansible - first playbook - Open Virtualization">
            <a:extLst>
              <a:ext uri="{FF2B5EF4-FFF2-40B4-BE49-F238E27FC236}">
                <a16:creationId xmlns:a16="http://schemas.microsoft.com/office/drawing/2014/main" id="{6A1E9E0A-6DE1-9241-8CE8-1D189AE87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9" t="13157" r="18520" b="19026"/>
          <a:stretch>
            <a:fillRect/>
          </a:stretch>
        </p:blipFill>
        <p:spPr bwMode="auto">
          <a:xfrm>
            <a:off x="10333243" y="3437155"/>
            <a:ext cx="1225540" cy="8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fbeelding 6" descr="Java logo and symbol, meaning, history, PNG">
            <a:extLst>
              <a:ext uri="{FF2B5EF4-FFF2-40B4-BE49-F238E27FC236}">
                <a16:creationId xmlns:a16="http://schemas.microsoft.com/office/drawing/2014/main" id="{BF8C5DFC-39A7-9E4E-BEDB-E7DEF9607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"/>
          <a:stretch>
            <a:fillRect/>
          </a:stretch>
        </p:blipFill>
        <p:spPr bwMode="auto">
          <a:xfrm>
            <a:off x="2808608" y="3430138"/>
            <a:ext cx="1141262" cy="6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9" descr="Spring Boot Apprentice Cookbook. Spring Boot is a web framework built on… |  by Antoine Veuiller | Jan, 2021 | ITNEXT">
            <a:extLst>
              <a:ext uri="{FF2B5EF4-FFF2-40B4-BE49-F238E27FC236}">
                <a16:creationId xmlns:a16="http://schemas.microsoft.com/office/drawing/2014/main" id="{5AAB3C5D-CACE-ED42-9324-2F65063E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77" y="3514448"/>
            <a:ext cx="1402173" cy="73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8" descr="Angular Vector Logo - Download Free SVG Icon | Worldvectorlogo">
            <a:extLst>
              <a:ext uri="{FF2B5EF4-FFF2-40B4-BE49-F238E27FC236}">
                <a16:creationId xmlns:a16="http://schemas.microsoft.com/office/drawing/2014/main" id="{B281FD03-15D1-BC41-8212-CA300125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r:link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07" y="4987450"/>
            <a:ext cx="1943086" cy="5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D450FD56-6D41-BE4C-8548-A88A447F2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01" y="-1670348"/>
            <a:ext cx="12850581" cy="69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B8B5A2-E0AC-4645-AB4F-8747966E2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01" y="615651"/>
            <a:ext cx="12850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968F2139-4E16-A045-A6EB-0CD0B6740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01" y="2431752"/>
            <a:ext cx="12850581" cy="69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435F904D-7AF7-8948-A255-E3AA90791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13" y="3660236"/>
            <a:ext cx="128505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525AACDB-DC29-DC43-8E0D-4396DA194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756" y="7996557"/>
            <a:ext cx="940988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endParaRPr kumimoji="0" lang="nl-NL" altLang="nl-NL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99008E5D-E261-8A4E-A760-86A5CD0B7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01" y="6749751"/>
            <a:ext cx="12850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9219A800-0C8F-F549-B77E-32495B5CA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401" y="8222952"/>
            <a:ext cx="12850581" cy="69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l-NL"/>
          </a:p>
        </p:txBody>
      </p:sp>
      <p:pic>
        <p:nvPicPr>
          <p:cNvPr id="28" name="Picture 23" descr="Terraform">
            <a:extLst>
              <a:ext uri="{FF2B5EF4-FFF2-40B4-BE49-F238E27FC236}">
                <a16:creationId xmlns:a16="http://schemas.microsoft.com/office/drawing/2014/main" id="{CC82159C-66B8-0D4E-B18D-8288E21DA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71" b="22026"/>
          <a:stretch/>
        </p:blipFill>
        <p:spPr bwMode="auto">
          <a:xfrm>
            <a:off x="9476197" y="2319689"/>
            <a:ext cx="1977621" cy="5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8D327272-43B1-A341-B170-C887FF41312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2925" b="19723"/>
          <a:stretch/>
        </p:blipFill>
        <p:spPr>
          <a:xfrm>
            <a:off x="470797" y="2147146"/>
            <a:ext cx="2063209" cy="591645"/>
          </a:xfrm>
          <a:prstGeom prst="rect">
            <a:avLst/>
          </a:prstGeom>
        </p:spPr>
      </p:pic>
      <p:pic>
        <p:nvPicPr>
          <p:cNvPr id="31" name="Picture 2" descr="Why Should You Learn ELK Stack For A Rewarding Career?">
            <a:extLst>
              <a:ext uri="{FF2B5EF4-FFF2-40B4-BE49-F238E27FC236}">
                <a16:creationId xmlns:a16="http://schemas.microsoft.com/office/drawing/2014/main" id="{D38EA432-C9FF-48EF-BB3A-1DAE91050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2" t="10306" r="12449" b="15649"/>
          <a:stretch/>
        </p:blipFill>
        <p:spPr bwMode="auto">
          <a:xfrm>
            <a:off x="564023" y="4765049"/>
            <a:ext cx="1848240" cy="100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BF32AB3-3066-4F48-85C7-E7E6ACE546E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740" t="11003" r="6083" b="13818"/>
          <a:stretch/>
        </p:blipFill>
        <p:spPr>
          <a:xfrm>
            <a:off x="4768008" y="5828120"/>
            <a:ext cx="2655984" cy="756150"/>
          </a:xfrm>
          <a:prstGeom prst="rect">
            <a:avLst/>
          </a:prstGeom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503654DD-126E-4913-8B06-0086E4EA981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27435" t="33226" r="29094" b="33673"/>
          <a:stretch/>
        </p:blipFill>
        <p:spPr>
          <a:xfrm>
            <a:off x="499089" y="3575738"/>
            <a:ext cx="2063209" cy="600075"/>
          </a:xfrm>
          <a:prstGeom prst="rect">
            <a:avLst/>
          </a:prstGeom>
        </p:spPr>
      </p:pic>
      <p:pic>
        <p:nvPicPr>
          <p:cNvPr id="1032" name="Picture 8" descr="Get a Splunk.com Account update | Splunk">
            <a:extLst>
              <a:ext uri="{FF2B5EF4-FFF2-40B4-BE49-F238E27FC236}">
                <a16:creationId xmlns:a16="http://schemas.microsoft.com/office/drawing/2014/main" id="{B7426293-FC46-4DA6-B3EF-E83FA49D7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74" y="4696043"/>
            <a:ext cx="1141261" cy="114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FF1C612-1C63-48B3-8C6C-BD6422DC80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3763" y="2198095"/>
            <a:ext cx="1696379" cy="580560"/>
          </a:xfrm>
          <a:prstGeom prst="rect">
            <a:avLst/>
          </a:prstGeom>
        </p:spPr>
      </p:pic>
      <p:pic>
        <p:nvPicPr>
          <p:cNvPr id="43" name="Picture 42" descr="Logo&#10;&#10;Description automatically generated">
            <a:extLst>
              <a:ext uri="{FF2B5EF4-FFF2-40B4-BE49-F238E27FC236}">
                <a16:creationId xmlns:a16="http://schemas.microsoft.com/office/drawing/2014/main" id="{DB38920D-7D88-445C-BF80-9E111780414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744" t="22262" r="3901" b="23940"/>
          <a:stretch/>
        </p:blipFill>
        <p:spPr>
          <a:xfrm>
            <a:off x="9372363" y="4841119"/>
            <a:ext cx="2268252" cy="660644"/>
          </a:xfrm>
          <a:prstGeom prst="rect">
            <a:avLst/>
          </a:prstGeom>
        </p:spPr>
      </p:pic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5366C24A-A534-4566-914B-CEA00CB9334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28252" y="2096852"/>
            <a:ext cx="1156341" cy="971146"/>
          </a:xfrm>
          <a:prstGeom prst="rect">
            <a:avLst/>
          </a:prstGeom>
        </p:spPr>
      </p:pic>
      <p:pic>
        <p:nvPicPr>
          <p:cNvPr id="47" name="Picture 46" descr="Logo&#10;&#10;Description automatically generated">
            <a:extLst>
              <a:ext uri="{FF2B5EF4-FFF2-40B4-BE49-F238E27FC236}">
                <a16:creationId xmlns:a16="http://schemas.microsoft.com/office/drawing/2014/main" id="{F658DF59-BCF6-4960-BB13-5A1DBE0BA87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25595" y="4982166"/>
            <a:ext cx="2110105" cy="511739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BFC91CAA-8984-4F88-996F-B85B3AA6831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01531" y="3352817"/>
            <a:ext cx="1016559" cy="1016559"/>
          </a:xfrm>
          <a:prstGeom prst="rect">
            <a:avLst/>
          </a:prstGeom>
        </p:spPr>
      </p:pic>
      <p:pic>
        <p:nvPicPr>
          <p:cNvPr id="51" name="Picture 50" descr="A green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2D4387C-2B0F-4299-BD92-E4F8E965F17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1409" t="33374" r="11038" b="33550"/>
          <a:stretch/>
        </p:blipFill>
        <p:spPr>
          <a:xfrm>
            <a:off x="6201721" y="3473886"/>
            <a:ext cx="1795062" cy="7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2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Quotable">
  <a:themeElements>
    <a:clrScheme name="Custom 21">
      <a:dk1>
        <a:srgbClr val="303233"/>
      </a:dk1>
      <a:lt1>
        <a:sysClr val="window" lastClr="FFFFFF"/>
      </a:lt1>
      <a:dk2>
        <a:srgbClr val="212121"/>
      </a:dk2>
      <a:lt2>
        <a:srgbClr val="DADADA"/>
      </a:lt2>
      <a:accent1>
        <a:srgbClr val="E28B23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9DBBC7AA6A124D8B1CB8BD4F3934AE" ma:contentTypeVersion="14" ma:contentTypeDescription="Een nieuw document maken." ma:contentTypeScope="" ma:versionID="01d41034309620ad2ee5cb7742430777">
  <xsd:schema xmlns:xsd="http://www.w3.org/2001/XMLSchema" xmlns:xs="http://www.w3.org/2001/XMLSchema" xmlns:p="http://schemas.microsoft.com/office/2006/metadata/properties" xmlns:ns2="9112473d-d1fc-48bc-aa1a-85e2cdc9b5e3" xmlns:ns3="f4425fdb-db50-4593-86b4-e2359f3091fa" targetNamespace="http://schemas.microsoft.com/office/2006/metadata/properties" ma:root="true" ma:fieldsID="dbf1472f07ecb001343862f774a8c8b5" ns2:_="" ns3:_="">
    <xsd:import namespace="9112473d-d1fc-48bc-aa1a-85e2cdc9b5e3"/>
    <xsd:import namespace="f4425fdb-db50-4593-86b4-e2359f3091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2473d-d1fc-48bc-aa1a-85e2cdc9b5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Afbeeldingtags" ma:readOnly="false" ma:fieldId="{5cf76f15-5ced-4ddc-b409-7134ff3c332f}" ma:taxonomyMulti="true" ma:sspId="8335fa01-40fc-45e8-822b-e94e55f1f44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425fdb-db50-4593-86b4-e2359f3091f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a0d94bf5-a3de-49f5-8077-84d85860f42f}" ma:internalName="TaxCatchAll" ma:showField="CatchAllData" ma:web="f4425fdb-db50-4593-86b4-e2359f3091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425fdb-db50-4593-86b4-e2359f3091fa" xsi:nil="true"/>
    <lcf76f155ced4ddcb4097134ff3c332f xmlns="9112473d-d1fc-48bc-aa1a-85e2cdc9b5e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F1E6F3-3A7F-4671-A434-BF0FA75CAD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12473d-d1fc-48bc-aa1a-85e2cdc9b5e3"/>
    <ds:schemaRef ds:uri="f4425fdb-db50-4593-86b4-e2359f3091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E2BAE9-CE99-432B-BCDB-4ACE60690DDE}">
  <ds:schemaRefs>
    <ds:schemaRef ds:uri="f4425fdb-db50-4593-86b4-e2359f3091fa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112473d-d1fc-48bc-aa1a-85e2cdc9b5e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8CC60C-3011-4051-A86D-09F93ACB37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Boskalis MVP Presentation</Template>
  <TotalTime>5</TotalTime>
  <Words>112</Words>
  <Application>Microsoft Office PowerPoint</Application>
  <PresentationFormat>Widescreen</PresentationFormat>
  <Paragraphs>32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Biome</vt:lpstr>
      <vt:lpstr>Calibri</vt:lpstr>
      <vt:lpstr>Century Gothic</vt:lpstr>
      <vt:lpstr>Wingdings 2</vt:lpstr>
      <vt:lpstr>1_Quotable</vt:lpstr>
      <vt:lpstr>Bright Cubes</vt:lpstr>
      <vt:lpstr>Contents</vt:lpstr>
      <vt:lpstr>Motus (Bright Cubes framework)</vt:lpstr>
      <vt:lpstr>Our clients</vt:lpstr>
      <vt:lpstr>Our technology partners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Bright Cubes</dc:title>
  <dc:creator>Bram van den Berg</dc:creator>
  <cp:lastModifiedBy>Bram van den Berg</cp:lastModifiedBy>
  <cp:revision>3</cp:revision>
  <dcterms:created xsi:type="dcterms:W3CDTF">2023-02-20T12:38:28Z</dcterms:created>
  <dcterms:modified xsi:type="dcterms:W3CDTF">2023-02-20T12:44:21Z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0x010100C19DBBC7AA6A124D8B1CB8BD4F3934AE</vt:lpwstr>
  </property>
  <property fmtid="{D5CDD505-2E9C-101B-9397-08002B2CF9AE}" pid="3" name="MediaServiceImageTags">
    <vt:lpwstr/>
  </property>
</Properties>
</file>